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256" r:id="rId2"/>
    <p:sldId id="257" r:id="rId3"/>
    <p:sldId id="288" r:id="rId4"/>
    <p:sldId id="258" r:id="rId5"/>
    <p:sldId id="309" r:id="rId6"/>
    <p:sldId id="259" r:id="rId7"/>
    <p:sldId id="260" r:id="rId8"/>
    <p:sldId id="261" r:id="rId9"/>
    <p:sldId id="262" r:id="rId10"/>
    <p:sldId id="287" r:id="rId11"/>
    <p:sldId id="263" r:id="rId12"/>
    <p:sldId id="264" r:id="rId13"/>
    <p:sldId id="265" r:id="rId14"/>
    <p:sldId id="266" r:id="rId15"/>
    <p:sldId id="267" r:id="rId16"/>
    <p:sldId id="269" r:id="rId17"/>
    <p:sldId id="268" r:id="rId18"/>
    <p:sldId id="270" r:id="rId19"/>
    <p:sldId id="271" r:id="rId20"/>
    <p:sldId id="273" r:id="rId21"/>
    <p:sldId id="272" r:id="rId22"/>
    <p:sldId id="286" r:id="rId23"/>
    <p:sldId id="274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9" r:id="rId34"/>
    <p:sldId id="275" r:id="rId35"/>
    <p:sldId id="276" r:id="rId36"/>
    <p:sldId id="29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292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293" r:id="rId54"/>
    <p:sldId id="310" r:id="rId55"/>
    <p:sldId id="311" r:id="rId56"/>
    <p:sldId id="312" r:id="rId57"/>
    <p:sldId id="314" r:id="rId58"/>
    <p:sldId id="313" r:id="rId59"/>
    <p:sldId id="316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1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BE4ACB-74E4-413E-A7F4-E23A3937211E}" type="datetimeFigureOut">
              <a:rPr lang="en-US" smtClean="0"/>
              <a:pPr/>
              <a:t>12/7/2011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20C559-1896-4AA5-99DE-E0160AA5CB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095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06E79-107C-4B81-827C-A2E59AF8A8D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758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12/7/2011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12/7/2011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12/7/2011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12/7/2011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12/7/2011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12/7/2011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12/7/2011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12/7/2011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12/7/2011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12/7/2011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12/7/2011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eaLnBrk="1" latinLnBrk="0" hangingPunct="1"/>
            <a:fld id="{544213AF-26F6-41FA-8D85-E2C5388D6E58}" type="datetimeFigureOut">
              <a:rPr lang="en-US" smtClean="0"/>
              <a:pPr eaLnBrk="1" latinLnBrk="0" hangingPunct="1"/>
              <a:t>12/7/2011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algn="r" eaLnBrk="1" latinLnBrk="0" hangingPunct="1"/>
            <a:endParaRPr kumimoji="0" lang="en-US" sz="1000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sz="10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mp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mp"/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mp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i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jpg"/><Relationship Id="rId4" Type="http://schemas.openxmlformats.org/officeDocument/2006/relationships/image" Target="../media/image79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Pimp Out My Code: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SASG’s first code show and tell</a:t>
            </a:r>
            <a:endParaRPr lang="en-US" dirty="0"/>
          </a:p>
        </p:txBody>
      </p:sp>
      <p:pic>
        <p:nvPicPr>
          <p:cNvPr id="1030" name="Picture 6" descr="http://ts1.mm.bing.net/images/thumbnail.aspx?q=1294107092648&amp;id=8e6171d03eb7da467689116dbf1d9944&amp;url=http%3a%2f%2fwww.vagrantradio.com%2fwp-content%2fuploads%2f2009%2f12%2fjquery_trick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419224"/>
            <a:ext cx="2857500" cy="125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ts3.mm.bing.net/images/thumbnail.aspx?q=1335304981338&amp;id=726d84e9e662b21a42ac269f05871ad9&amp;url=http%3a%2f%2fwww.mobile88.com%2fgen%2fnews%2farticles%2f2011%2f7%2f15%2fsamsung_galaxy_s_2_ii_tips_and_tricks_developer_codes_71520112320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-713"/>
            <a:ext cx="2133600" cy="168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ts4.mm.bing.net/images/thumbnail.aspx?q=1278174432695&amp;id=6784a3f77e06e06c2077128058619d37&amp;url=http%3a%2f%2fi670.photobucket.com%2falbums%2fvv67%2fsublevel01%2fpimped-out-mobility-scoot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191000"/>
            <a:ext cx="2857500" cy="18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46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Start of don-E’s boxing Gerbil project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of CN</a:t>
            </a:r>
            <a:endParaRPr lang="en-US" dirty="0"/>
          </a:p>
        </p:txBody>
      </p:sp>
      <p:pic>
        <p:nvPicPr>
          <p:cNvPr id="23554" name="Picture 2" descr="http://ts1.mm.bing.net/images/thumbnail.aspx?q=1337307893628&amp;id=ffcd37f303019ae0091af138cd3671e3&amp;url=http%3a%2f%2fimg.youtube.com%2fvi%2ff2xDiXhrLPc%2f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667000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52400"/>
            <a:ext cx="2273300" cy="166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730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Prize Engine 2…</a:t>
            </a:r>
          </a:p>
          <a:p>
            <a:r>
              <a:rPr lang="en-US" dirty="0" smtClean="0"/>
              <a:t>Types of logic</a:t>
            </a:r>
          </a:p>
          <a:p>
            <a:pPr lvl="1"/>
            <a:r>
              <a:rPr lang="en-US" dirty="0" smtClean="0"/>
              <a:t>AND Clauses</a:t>
            </a:r>
          </a:p>
          <a:p>
            <a:pPr lvl="2"/>
            <a:r>
              <a:rPr lang="en-US" dirty="0" smtClean="0"/>
              <a:t>A&amp;B</a:t>
            </a:r>
          </a:p>
          <a:p>
            <a:pPr lvl="1"/>
            <a:r>
              <a:rPr lang="en-US" dirty="0" smtClean="0"/>
              <a:t>OR Clauses</a:t>
            </a:r>
          </a:p>
          <a:p>
            <a:pPr lvl="2"/>
            <a:r>
              <a:rPr lang="en-US" dirty="0" smtClean="0"/>
              <a:t>A | B</a:t>
            </a:r>
          </a:p>
          <a:p>
            <a:pPr lvl="1"/>
            <a:r>
              <a:rPr lang="en-US" dirty="0" smtClean="0"/>
              <a:t>COMPLEX Clause</a:t>
            </a:r>
          </a:p>
          <a:p>
            <a:pPr lvl="2"/>
            <a:r>
              <a:rPr lang="en-US" dirty="0" smtClean="0"/>
              <a:t>(A &amp; B) or B</a:t>
            </a:r>
          </a:p>
          <a:p>
            <a:pPr lvl="2"/>
            <a:r>
              <a:rPr lang="en-US" dirty="0" smtClean="0"/>
              <a:t>First prize engine doesn’t do this well</a:t>
            </a:r>
          </a:p>
          <a:p>
            <a:pPr lvl="1"/>
            <a:r>
              <a:rPr lang="en-US" dirty="0" smtClean="0"/>
              <a:t>BRANCHs</a:t>
            </a:r>
          </a:p>
          <a:p>
            <a:pPr lvl="2"/>
            <a:r>
              <a:rPr lang="en-US" dirty="0" smtClean="0"/>
              <a:t>Allows CASE WHEN STATEMENTS (IF/Then)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don-E</a:t>
            </a:r>
            <a:endParaRPr lang="en-US" dirty="0"/>
          </a:p>
        </p:txBody>
      </p:sp>
      <p:pic>
        <p:nvPicPr>
          <p:cNvPr id="12290" name="Picture 2" descr="http://ts1.mm.bing.net/images/thumbnail.aspx?q=1308425859948&amp;id=c7a32a01a4740d0fe858b59cd57174bc&amp;url=http%3a%2f%2fyoucallthatart.files.wordpress.com%2f2010%2f07%2fprize-figh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8600"/>
            <a:ext cx="2514600" cy="18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 rot="21425267">
            <a:off x="3827269" y="2115205"/>
            <a:ext cx="5305688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Broadway" pitchFamily="82" charset="0"/>
              </a:rPr>
              <a:t>CodeName</a:t>
            </a:r>
            <a:r>
              <a:rPr lang="en-US" sz="36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Broadway" pitchFamily="82" charset="0"/>
              </a:rPr>
              <a:t>:</a:t>
            </a:r>
          </a:p>
          <a:p>
            <a:pPr algn="ctr"/>
            <a:r>
              <a:rPr 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Broadway" pitchFamily="82" charset="0"/>
              </a:rPr>
              <a:t>Prize Boxing </a:t>
            </a:r>
            <a:r>
              <a:rPr lang="en-US" sz="36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Broadway" pitchFamily="82" charset="0"/>
              </a:rPr>
              <a:t>Gerbil</a:t>
            </a:r>
            <a:endParaRPr lang="en-US" sz="36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3">
                  <a:lumMod val="7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Broadway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109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AND CLAUSE</a:t>
            </a:r>
          </a:p>
          <a:p>
            <a:pPr lvl="1"/>
            <a:r>
              <a:rPr lang="en-US" dirty="0" smtClean="0"/>
              <a:t>Can only have AND children or </a:t>
            </a:r>
            <a:r>
              <a:rPr lang="en-US" dirty="0" err="1" smtClean="0"/>
              <a:t>OR</a:t>
            </a:r>
            <a:r>
              <a:rPr lang="en-US" dirty="0" smtClean="0"/>
              <a:t> Clause</a:t>
            </a:r>
          </a:p>
          <a:p>
            <a:pPr lvl="1"/>
            <a:r>
              <a:rPr lang="en-US" dirty="0" smtClean="0"/>
              <a:t>If any child is not true, return false</a:t>
            </a:r>
          </a:p>
          <a:p>
            <a:r>
              <a:rPr lang="en-US" dirty="0" smtClean="0"/>
              <a:t>OR CLAUSE</a:t>
            </a:r>
          </a:p>
          <a:p>
            <a:pPr lvl="1"/>
            <a:r>
              <a:rPr lang="en-US" dirty="0" smtClean="0"/>
              <a:t>Can only have OR children</a:t>
            </a:r>
          </a:p>
          <a:p>
            <a:pPr lvl="1"/>
            <a:r>
              <a:rPr lang="en-US" dirty="0" smtClean="0"/>
              <a:t>If any child is true, return true</a:t>
            </a:r>
          </a:p>
          <a:p>
            <a:r>
              <a:rPr lang="en-US" dirty="0" smtClean="0"/>
              <a:t>COMPLEX CLAUSE</a:t>
            </a:r>
          </a:p>
          <a:p>
            <a:pPr lvl="1"/>
            <a:r>
              <a:rPr lang="en-US" dirty="0" smtClean="0"/>
              <a:t>Can Have AND </a:t>
            </a:r>
            <a:r>
              <a:rPr lang="en-US" dirty="0" err="1" smtClean="0"/>
              <a:t>and</a:t>
            </a:r>
            <a:r>
              <a:rPr lang="en-US" dirty="0" smtClean="0"/>
              <a:t> OR children</a:t>
            </a:r>
          </a:p>
          <a:p>
            <a:pPr lvl="1"/>
            <a:r>
              <a:rPr lang="en-US" dirty="0" smtClean="0"/>
              <a:t>If all the ANDs return true</a:t>
            </a:r>
          </a:p>
          <a:p>
            <a:pPr lvl="2"/>
            <a:r>
              <a:rPr lang="en-US" dirty="0" smtClean="0"/>
              <a:t>Or</a:t>
            </a:r>
          </a:p>
          <a:p>
            <a:pPr lvl="1"/>
            <a:r>
              <a:rPr lang="en-US" dirty="0" smtClean="0"/>
              <a:t>Any of the </a:t>
            </a:r>
            <a:r>
              <a:rPr lang="en-US" dirty="0" err="1" smtClean="0"/>
              <a:t>Ors</a:t>
            </a:r>
            <a:r>
              <a:rPr lang="en-US" dirty="0" smtClean="0"/>
              <a:t> return true</a:t>
            </a:r>
          </a:p>
          <a:p>
            <a:pPr lvl="1"/>
            <a:r>
              <a:rPr lang="en-US" dirty="0" smtClean="0"/>
              <a:t>Then return true</a:t>
            </a:r>
          </a:p>
          <a:p>
            <a:r>
              <a:rPr lang="en-US" dirty="0" smtClean="0"/>
              <a:t>If any clause comes back false, then bad, else good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</a:t>
            </a:r>
            <a:endParaRPr lang="en-US" dirty="0"/>
          </a:p>
        </p:txBody>
      </p:sp>
      <p:pic>
        <p:nvPicPr>
          <p:cNvPr id="13314" name="Picture 2" descr="http://ts3.mm.bing.net/images/thumbnail.aspx?q=1344640266234&amp;id=b70cf20026adf1006bed36c1742597c7&amp;url=http%3a%2f%2frlv.zcache.co.uk%2fgerbils_rule_card-p137497932954759043z7kni_15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-10682"/>
            <a:ext cx="1447800" cy="144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://ts3.mm.bing.net/images/thumbnail.aspx?q=1305195915566&amp;id=4b1003d1e45d1af3a78796f835d0f9c4&amp;url=http%3a%2f%2fwww.animal-picture.tk%2fwp-content%2fuploads%2fpictures%2fgerbil-88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209800"/>
            <a:ext cx="2857500" cy="28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50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&amp; B &amp; (C or (D&amp;E)) &amp; (F or G)  possible</a:t>
            </a:r>
          </a:p>
          <a:p>
            <a:r>
              <a:rPr lang="en-US" dirty="0" smtClean="0"/>
              <a:t>Clauses can have parent to determine grouping</a:t>
            </a:r>
          </a:p>
          <a:p>
            <a:r>
              <a:rPr lang="en-US" dirty="0"/>
              <a:t>BRANCHES</a:t>
            </a:r>
          </a:p>
          <a:p>
            <a:pPr lvl="1"/>
            <a:r>
              <a:rPr lang="en-US" dirty="0"/>
              <a:t>Can have any </a:t>
            </a:r>
            <a:r>
              <a:rPr lang="en-US" dirty="0" smtClean="0"/>
              <a:t>clauses</a:t>
            </a:r>
          </a:p>
          <a:p>
            <a:pPr lvl="1"/>
            <a:r>
              <a:rPr lang="en-US" dirty="0" smtClean="0"/>
              <a:t>If any branch returns true, it is true</a:t>
            </a:r>
          </a:p>
          <a:p>
            <a:pPr lvl="1"/>
            <a:r>
              <a:rPr lang="en-US" dirty="0" smtClean="0"/>
              <a:t>If Then branches</a:t>
            </a:r>
          </a:p>
          <a:p>
            <a:pPr lvl="1"/>
            <a:r>
              <a:rPr lang="en-US" dirty="0" smtClean="0"/>
              <a:t>If UGRAD, IF GRAD, If MED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 mappings</a:t>
            </a:r>
            <a:endParaRPr lang="en-US" dirty="0"/>
          </a:p>
        </p:txBody>
      </p:sp>
      <p:pic>
        <p:nvPicPr>
          <p:cNvPr id="14338" name="Picture 2" descr="http://ts1.mm.bing.net/images/thumbnail.aspx?q=1416740471004&amp;id=280bd528044f78a0d0e856f313af9720&amp;url=http%3a%2f%2fimages.amazon.com%2fimages%2fP%2fB0002DJ4SO.01-A9P1KZBSDQIPK._SCLZZZZZZZ_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362200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496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Function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46" y="1371600"/>
            <a:ext cx="4720853" cy="4924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57470"/>
            <a:ext cx="4171950" cy="4104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2057400" y="1371600"/>
            <a:ext cx="2514600" cy="1524000"/>
            <a:chOff x="2057400" y="1371600"/>
            <a:chExt cx="2514600" cy="1524000"/>
          </a:xfrm>
        </p:grpSpPr>
        <p:cxnSp>
          <p:nvCxnSpPr>
            <p:cNvPr id="5" name="Straight Arrow Connector 4"/>
            <p:cNvCxnSpPr/>
            <p:nvPr/>
          </p:nvCxnSpPr>
          <p:spPr>
            <a:xfrm flipH="1">
              <a:off x="2057400" y="1981200"/>
              <a:ext cx="838200" cy="9144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895600" y="1371600"/>
              <a:ext cx="1676400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Case Statement</a:t>
              </a:r>
              <a:endParaRPr lang="en-US" dirty="0"/>
            </a:p>
          </p:txBody>
        </p:sp>
      </p:grpSp>
      <p:pic>
        <p:nvPicPr>
          <p:cNvPr id="15362" name="Picture 2" descr="http://ts3.mm.bing.net/images/thumbnail.aspx?q=1365726073414&amp;id=0e25cc6b9d39fbc7ea41b44b418d2b17&amp;url=http%3a%2f%2fwww.onlinedierenspeciaalzaak.com%2fthumbnails%2fcns%2f565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343400"/>
            <a:ext cx="94297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79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big view gets answer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Validating Items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3" y="2369321"/>
            <a:ext cx="8380413" cy="384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044" y="381000"/>
            <a:ext cx="30099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5867400" y="4961930"/>
            <a:ext cx="3198813" cy="923330"/>
            <a:chOff x="5867400" y="4961930"/>
            <a:chExt cx="3198813" cy="923330"/>
          </a:xfrm>
        </p:grpSpPr>
        <p:cxnSp>
          <p:nvCxnSpPr>
            <p:cNvPr id="5" name="Straight Arrow Connector 4"/>
            <p:cNvCxnSpPr/>
            <p:nvPr/>
          </p:nvCxnSpPr>
          <p:spPr>
            <a:xfrm flipH="1">
              <a:off x="5867400" y="5168069"/>
              <a:ext cx="1524000" cy="1524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7391400" y="4961930"/>
              <a:ext cx="1674813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Only gets AND </a:t>
              </a:r>
              <a:r>
                <a:rPr lang="en-US" dirty="0" err="1" smtClean="0"/>
                <a:t>and</a:t>
              </a:r>
              <a:r>
                <a:rPr lang="en-US" dirty="0" smtClean="0"/>
                <a:t> OR due to join</a:t>
              </a:r>
              <a:endParaRPr lang="en-US" dirty="0"/>
            </a:p>
          </p:txBody>
        </p:sp>
      </p:grpSp>
      <p:pic>
        <p:nvPicPr>
          <p:cNvPr id="16386" name="Picture 2" descr="http://ts1.mm.bing.net/images/thumbnail.aspx?q=1437083702396&amp;id=99e0fe4b52455be8b8452dd9ead6d115&amp;url=http%3a%2f%2fupload.wikimedia.org%2fwikipedia%2fcommons%2fthumb%2f0%2f08%2fRhombomys_opimus_1.jpg%2f220px-Rhombomys_opimus_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286000"/>
            <a:ext cx="152400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17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CLAUSE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1371600"/>
            <a:ext cx="4520489" cy="356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606" y="533400"/>
            <a:ext cx="4364304" cy="3401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http://ts2.mm.bing.net/images/thumbnail.aspx?q=1344308774081&amp;id=d377e468706121e5f20b406b0b2dc955&amp;url=http%3a%2f%2fwww.twinsqueaks.com%2fpotw%2ffull-size%2f2008%2f07190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48487"/>
            <a:ext cx="2714625" cy="202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728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 CLAUSE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0372"/>
            <a:ext cx="4601617" cy="362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590800"/>
            <a:ext cx="4192562" cy="3349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http://ts4.mm.bing.net/images/thumbnail.aspx?q=1326466077615&amp;id=fd315f7bb913d3a7190dedf51cfb3b44&amp;url=http%3a%2f%2fwww.egerbil.com%2fsites%2fdefault%2ffiles%2fboxin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650994"/>
            <a:ext cx="152400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99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 CLAUSE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1542516"/>
            <a:ext cx="3774663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699" y="1266291"/>
            <a:ext cx="4259187" cy="544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http://ts3.mm.bing.net/images/thumbnail.aspx?q=1357396970342&amp;id=3100b414df1e762ce17cdbb9c01951f3&amp;url=http%3a%2f%2fsatireworld.com%2fwp-content%2fuploads%2f2011%2f05%2fgerbi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75" y="228600"/>
            <a:ext cx="27146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50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as placeholders to determine visual elements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COSMETICS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114" y="1981200"/>
            <a:ext cx="1914525" cy="4504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981200"/>
            <a:ext cx="1600302" cy="4424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2" name="Picture 2" descr="http://ts4.mm.bing.net/images/thumbnail.aspx?q=1308922489371&amp;id=db96c20d77158d0e0ef24c6601b31947&amp;url=http%3a%2f%2fcute-pets.net%2fwp-content%2fuploads%2f2008%2f03%2fthe-dea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19400"/>
            <a:ext cx="285750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685800" y="3886200"/>
            <a:ext cx="304800" cy="12954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8600" y="5105400"/>
            <a:ext cx="1295400" cy="646331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Boxing Gerbil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41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Chris Newey</a:t>
            </a:r>
          </a:p>
          <a:p>
            <a:pPr lvl="1"/>
            <a:r>
              <a:rPr lang="en-US" dirty="0" smtClean="0"/>
              <a:t>Repository pattern</a:t>
            </a:r>
          </a:p>
          <a:p>
            <a:r>
              <a:rPr lang="en-US" dirty="0" smtClean="0"/>
              <a:t>don-E Merson</a:t>
            </a:r>
          </a:p>
          <a:p>
            <a:pPr lvl="1"/>
            <a:r>
              <a:rPr lang="en-US" dirty="0" smtClean="0"/>
              <a:t>A new prize engine in SQL</a:t>
            </a:r>
            <a:endParaRPr lang="en-US" dirty="0"/>
          </a:p>
          <a:p>
            <a:r>
              <a:rPr lang="en-US" dirty="0" smtClean="0"/>
              <a:t>Luis</a:t>
            </a:r>
          </a:p>
          <a:p>
            <a:pPr lvl="1"/>
            <a:r>
              <a:rPr lang="en-US" dirty="0" smtClean="0"/>
              <a:t>Scholarship Universe Wizard</a:t>
            </a:r>
          </a:p>
          <a:p>
            <a:r>
              <a:rPr lang="en-US" dirty="0" smtClean="0"/>
              <a:t>Mack</a:t>
            </a:r>
          </a:p>
          <a:p>
            <a:pPr lvl="1"/>
            <a:r>
              <a:rPr lang="en-US" dirty="0" smtClean="0"/>
              <a:t>Checkbox Matrix tips</a:t>
            </a:r>
          </a:p>
          <a:p>
            <a:r>
              <a:rPr lang="en-US" dirty="0" smtClean="0"/>
              <a:t>Chris</a:t>
            </a:r>
          </a:p>
          <a:p>
            <a:pPr lvl="1"/>
            <a:r>
              <a:rPr lang="en-US" dirty="0" smtClean="0"/>
              <a:t>Quick Connect API</a:t>
            </a:r>
          </a:p>
          <a:p>
            <a:r>
              <a:rPr lang="en-US" dirty="0" smtClean="0"/>
              <a:t>Joe</a:t>
            </a:r>
            <a:endParaRPr lang="en-US" dirty="0"/>
          </a:p>
          <a:p>
            <a:pPr lvl="1"/>
            <a:r>
              <a:rPr lang="en-US" dirty="0" smtClean="0"/>
              <a:t>Conversion Module</a:t>
            </a:r>
          </a:p>
          <a:p>
            <a:pPr marL="393192" lvl="1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</a:t>
            </a:r>
            <a:r>
              <a:rPr lang="en-US" dirty="0" err="1" smtClean="0"/>
              <a:t>dat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1028" name="Picture 4" descr="http://ts1.mm.bing.net/images/thumbnail.aspx?q=1338664169588&amp;id=6d77c82fc386ea5120b27249c7398f0e&amp;url=http%3a%2f%2fwww.tshirtsiwant.com%2fimages%2fyyi13%2f9385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52400"/>
            <a:ext cx="28575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91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Get min(valid) for answer (0 or 1) on Clause fields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52400"/>
            <a:ext cx="3962400" cy="2328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758" y="2971800"/>
            <a:ext cx="7267575" cy="367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 descr="http://ts4.mm.bing.net/images/thumbnail.aspx?q=1353043221123&amp;id=8cc0b2f11620f35191409919971d6997&amp;url=http%3a%2f%2f27.media.tumblr.com%2ftumblr_lrc45ebM9P1qabmijo7_250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05779"/>
            <a:ext cx="1524000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24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pretty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81000"/>
            <a:ext cx="4458432" cy="579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76400"/>
            <a:ext cx="4557713" cy="4793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 descr="http://ts1.mm.bing.net/images/thumbnail.aspx?q=1430640268392&amp;id=9ca29ecbbe8805ac64c16b7150c18cc1&amp;url=http%3a%2f%2ffarm2.static.flickr.com%2f1125%2f1364401891_1513cf716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533400"/>
            <a:ext cx="285750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33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Luis is next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of don-E </a:t>
            </a:r>
            <a:endParaRPr lang="en-US" dirty="0"/>
          </a:p>
        </p:txBody>
      </p:sp>
      <p:pic>
        <p:nvPicPr>
          <p:cNvPr id="21508" name="Picture 4" descr="http://ts1.mm.bing.net/images/thumbnail.aspx?q=1417694743224&amp;id=a32074d459d4d891d20ae2a5cb4b7cef&amp;url=http%3a%2f%2fwww.tvleak.com%2fwp-content%2fgallery%2fanimal-olympics%2fanimal-olympics-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09800"/>
            <a:ext cx="25146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ts4.mm.bing.net/images/thumbnail.aspx?q=1359239721291&amp;id=de031fd470f8db5da2acae5df562dea5&amp;url=http%3a%2f%2fcdn2.holytaco.com%2fwp-content%2fuploads%2fimages%2f2009%2fready-to-roll-gerbi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050" y="1981200"/>
            <a:ext cx="28575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12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Scholarship Universe Wizard </a:t>
            </a:r>
            <a:r>
              <a:rPr lang="en-US" dirty="0" err="1" smtClean="0"/>
              <a:t>Caclulations</a:t>
            </a:r>
            <a:endParaRPr lang="en-US" dirty="0" smtClean="0"/>
          </a:p>
          <a:p>
            <a:r>
              <a:rPr lang="en-US" dirty="0" smtClean="0"/>
              <a:t>2 basic classes</a:t>
            </a:r>
          </a:p>
          <a:p>
            <a:r>
              <a:rPr lang="en-US" dirty="0" err="1" smtClean="0"/>
              <a:t>ScholarshipPackageRequirementClass</a:t>
            </a:r>
            <a:endParaRPr lang="en-US" dirty="0" smtClean="0"/>
          </a:p>
          <a:p>
            <a:r>
              <a:rPr lang="en-US" dirty="0" err="1" smtClean="0"/>
              <a:t>WizardClass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Luis</a:t>
            </a:r>
            <a:endParaRPr lang="en-US" dirty="0"/>
          </a:p>
        </p:txBody>
      </p:sp>
      <p:pic>
        <p:nvPicPr>
          <p:cNvPr id="22530" name="Picture 2" descr="http://ts4.mm.bing.net/images/thumbnail.aspx?q=1363058102215&amp;id=3dd47ad6321efff7857897e2a242061c&amp;url=http%3a%2f%2fuanews.org%2fsystem%2ffiles%2fimages%2fScholarshipUniverse.preview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82600"/>
            <a:ext cx="2286000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http://ts4.mm.bing.net/images/thumbnail.aspx?q=1308564194603&amp;id=889d2cb0e26d01149e92507618cf4602&amp;url=http%3a%2f%2fstudents.ou.edu%2fM%2fKathleen.W.Mc-Kinney-1%2fwizar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236" y="3048000"/>
            <a:ext cx="2857500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89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ScholarshipRequirementClass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0163"/>
            <a:ext cx="9229725" cy="425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042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Wizard Class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7046913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503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SetUpScholarshipReqs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1600200"/>
            <a:ext cx="81153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467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SetUpStudentAttributes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28750"/>
            <a:ext cx="7772400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652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GetNextQuestion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9313333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654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GateAttributesNotLive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1447800"/>
            <a:ext cx="9308813" cy="470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306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 of CN</a:t>
            </a:r>
            <a:endParaRPr lang="en-US" dirty="0"/>
          </a:p>
        </p:txBody>
      </p:sp>
      <p:pic>
        <p:nvPicPr>
          <p:cNvPr id="24578" name="Picture 2" descr="http://ts1.mm.bing.net/images/thumbnail.aspx?q=1441793191952&amp;id=fd3339579ac88a6862444c7d47c6f7a5&amp;url=http%3a%2f%2fwww.israbox.com%2fuploads%2fposts%2f2009-12%2f1260482658_newe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47800"/>
            <a:ext cx="2533650" cy="23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4800" y="2282847"/>
            <a:ext cx="111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Chris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93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 List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066800"/>
            <a:ext cx="6048375" cy="596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819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CheckGate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85509"/>
            <a:ext cx="6477000" cy="5977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177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Bar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23893"/>
            <a:ext cx="8096250" cy="584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149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of Mack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of Luis</a:t>
            </a:r>
            <a:endParaRPr lang="en-US" dirty="0"/>
          </a:p>
        </p:txBody>
      </p:sp>
      <p:pic>
        <p:nvPicPr>
          <p:cNvPr id="25602" name="Picture 2" descr="http://ts3.mm.bing.net/images/thumbnail.aspx?q=1309925382686&amp;id=53159bccfd262e1edf07d944c5023de1&amp;url=http%3a%2f%2fwww.weblo.com%2fasset_images%2flarge%2fMack_Trucks_Mack_Trucks_47826103b387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0574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http://ts2.mm.bing.net/images/thumbnail.aspx?q=1338718289985&amp;id=cfe428fcfd3cd1951480d834cc9c1e56&amp;url=http%3a%2f%2fi202.photobucket.com%2falbums%2faa111%2fPAVAROTTI_2007%2fGIFTS%2520Y%2520DIVERTIDOS%2fchivas-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2400"/>
            <a:ext cx="21621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71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Shortcuts</a:t>
            </a:r>
          </a:p>
          <a:p>
            <a:r>
              <a:rPr lang="en-US" dirty="0" smtClean="0"/>
              <a:t>Remove all non numeric characters from string</a:t>
            </a:r>
          </a:p>
          <a:p>
            <a:pPr lvl="1"/>
            <a:r>
              <a:rPr lang="en-US" dirty="0" err="1"/>
              <a:t>SI.Phone</a:t>
            </a:r>
            <a:r>
              <a:rPr lang="en-US" dirty="0"/>
              <a:t> = new string(</a:t>
            </a:r>
            <a:r>
              <a:rPr lang="en-US" dirty="0" err="1"/>
              <a:t>value.Where</a:t>
            </a:r>
            <a:r>
              <a:rPr lang="en-US" dirty="0"/>
              <a:t>(c =&gt; </a:t>
            </a:r>
            <a:r>
              <a:rPr lang="en-US" dirty="0" err="1"/>
              <a:t>char.IsDigit</a:t>
            </a:r>
            <a:r>
              <a:rPr lang="en-US" dirty="0"/>
              <a:t>(c)).</a:t>
            </a:r>
            <a:r>
              <a:rPr lang="en-US" dirty="0" err="1"/>
              <a:t>ToArray</a:t>
            </a:r>
            <a:r>
              <a:rPr lang="en-US" dirty="0"/>
              <a:t>());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Mack on Numbers 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895600"/>
            <a:ext cx="1857375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45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working with Matrix for awhile I assumed that all checkbox values should be Y or N in the </a:t>
            </a:r>
            <a:r>
              <a:rPr lang="en-US" dirty="0" err="1"/>
              <a:t>db</a:t>
            </a:r>
            <a:r>
              <a:rPr lang="en-US" dirty="0"/>
              <a:t> so I used this shortcut for setting the Y’s and N’s. </a:t>
            </a:r>
          </a:p>
          <a:p>
            <a:r>
              <a:rPr lang="en-US" dirty="0" err="1"/>
              <a:t>IsChkBox</a:t>
            </a:r>
            <a:r>
              <a:rPr lang="en-US" dirty="0"/>
              <a:t> = (</a:t>
            </a:r>
            <a:r>
              <a:rPr lang="en-US" dirty="0" err="1"/>
              <a:t>chkBox.checked</a:t>
            </a:r>
            <a:r>
              <a:rPr lang="en-US" dirty="0"/>
              <a:t> ? “Y” : “N”) 	to return Y or N depending on checkbox. (can be used in parameter list)</a:t>
            </a:r>
          </a:p>
          <a:p>
            <a:r>
              <a:rPr lang="en-US" dirty="0" err="1"/>
              <a:t>chkBox.checked</a:t>
            </a:r>
            <a:r>
              <a:rPr lang="en-US" dirty="0"/>
              <a:t> = (</a:t>
            </a:r>
            <a:r>
              <a:rPr lang="en-US" dirty="0" err="1"/>
              <a:t>IsChkBox</a:t>
            </a:r>
            <a:r>
              <a:rPr lang="en-US" dirty="0"/>
              <a:t> == “Y” ? true : false) 	to set the checkbox based on SQL column.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Matrix Checkbox Tricks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52400"/>
            <a:ext cx="178117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24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r>
              <a:rPr lang="en-US" dirty="0" smtClean="0"/>
              <a:t>Start of CB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of Mack</a:t>
            </a:r>
            <a:endParaRPr lang="en-US" dirty="0"/>
          </a:p>
        </p:txBody>
      </p:sp>
      <p:pic>
        <p:nvPicPr>
          <p:cNvPr id="26626" name="Picture 2" descr="http://ts2.mm.bing.net/images/thumbnail.aspx?q=1428221991189&amp;id=8672dd7ce0cd0729e91b849816d4d590&amp;url=http%3a%2f%2fcbradiosshop.com%2fimages%2fCB%2520Radio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514600"/>
            <a:ext cx="285750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http://ts2.mm.bing.net/images/thumbnail.aspx?q=1355314564985&amp;id=6795e2b13211944f4eece76379b13950&amp;url=http%3a%2f%2fwww.truck-semi.com%2fwp-content%2fuploads%2f2011%2f01%2fTrucks-Mack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52400"/>
            <a:ext cx="2857500" cy="225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65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Quick Connect API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Simple, Real-Time Interaction </a:t>
            </a:r>
            <a:br>
              <a:rPr lang="en-US" dirty="0" smtClean="0"/>
            </a:br>
            <a:r>
              <a:rPr lang="en-US" dirty="0" smtClean="0"/>
              <a:t>with Connect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1880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the Call (Next Steps)</a:t>
            </a:r>
            <a:endParaRPr lang="en-US" dirty="0"/>
          </a:p>
        </p:txBody>
      </p:sp>
      <p:pic>
        <p:nvPicPr>
          <p:cNvPr id="6" name="Picture 5" descr="172.28.136.163 - Remote Desktop Connectio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5" t="21454" r="29182" b="22667"/>
          <a:stretch/>
        </p:blipFill>
        <p:spPr>
          <a:xfrm>
            <a:off x="685800" y="1301581"/>
            <a:ext cx="7772399" cy="53082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Rounded Rectangle 8"/>
          <p:cNvSpPr/>
          <p:nvPr/>
        </p:nvSpPr>
        <p:spPr>
          <a:xfrm>
            <a:off x="914400" y="3810000"/>
            <a:ext cx="7467600" cy="304800"/>
          </a:xfrm>
          <a:prstGeom prst="roundRect">
            <a:avLst>
              <a:gd name="adj" fmla="val 4766"/>
            </a:avLst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1478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What’s Happening Under the Hood</a:t>
            </a:r>
            <a:endParaRPr lang="en-US" dirty="0"/>
          </a:p>
        </p:txBody>
      </p:sp>
      <p:pic>
        <p:nvPicPr>
          <p:cNvPr id="4" name="Picture 3" descr="172.28.136.163 - Remote Desktop Connectio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2" t="12848" r="14727" b="5940"/>
          <a:stretch/>
        </p:blipFill>
        <p:spPr>
          <a:xfrm>
            <a:off x="955961" y="1212272"/>
            <a:ext cx="7232074" cy="5569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22601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470025"/>
          </a:xfrm>
        </p:spPr>
        <p:txBody>
          <a:bodyPr/>
          <a:lstStyle/>
          <a:p>
            <a:r>
              <a:rPr lang="en-US" dirty="0" smtClean="0"/>
              <a:t>The Repository Pattern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905000"/>
            <a:ext cx="6400800" cy="3733800"/>
          </a:xfrm>
        </p:spPr>
        <p:txBody>
          <a:bodyPr>
            <a:normAutofit/>
          </a:bodyPr>
          <a:lstStyle/>
          <a:p>
            <a:pPr marL="457200" indent="-457200" algn="l">
              <a:buFont typeface="Arial" pitchFamily="34" charset="0"/>
              <a:buChar char="•"/>
            </a:pPr>
            <a:r>
              <a:rPr lang="en-US" sz="1800" dirty="0" smtClean="0"/>
              <a:t>Mediates between domain and data mapping layers using a collection-like interface for accessing domain objects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1800" dirty="0" smtClean="0"/>
              <a:t>Adds a layer of abstraction between domain objects and the data store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1800" dirty="0" smtClean="0"/>
              <a:t>Allows easy changing of the persistence method (i.e. </a:t>
            </a:r>
            <a:r>
              <a:rPr lang="en-US" sz="1800" dirty="0" err="1" smtClean="0"/>
              <a:t>ADO.Net</a:t>
            </a:r>
            <a:r>
              <a:rPr lang="en-US" sz="1800" dirty="0" smtClean="0"/>
              <a:t> to web services)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1800" dirty="0" smtClean="0"/>
              <a:t>Allows trivial mocking for testing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1800" dirty="0" smtClean="0"/>
              <a:t>Provides separation of concerns between the domain and how its state is persisted.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7525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72.28.136.163 - Remote Desktop Connectio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2" t="12848" r="14727" b="5940"/>
          <a:stretch/>
        </p:blipFill>
        <p:spPr>
          <a:xfrm>
            <a:off x="955961" y="1212272"/>
            <a:ext cx="7232074" cy="5569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What’s Happening Under the Hood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066800" y="2244435"/>
            <a:ext cx="2514600" cy="3810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172.28.136.163 - Remote Desktop Connectio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8" t="37333" r="44591" b="39515"/>
          <a:stretch/>
        </p:blipFill>
        <p:spPr>
          <a:xfrm>
            <a:off x="3591194" y="1524000"/>
            <a:ext cx="4753398" cy="185096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2720953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72.28.136.163 - Remote Desktop Connectio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2" t="12848" r="14727" b="5940"/>
          <a:stretch/>
        </p:blipFill>
        <p:spPr>
          <a:xfrm>
            <a:off x="955961" y="1212272"/>
            <a:ext cx="7232074" cy="5569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What’s Happening Under the Hood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066800" y="2514600"/>
            <a:ext cx="4724400" cy="1676400"/>
          </a:xfrm>
          <a:prstGeom prst="roundRect">
            <a:avLst>
              <a:gd name="adj" fmla="val 4766"/>
            </a:avLst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601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72.28.136.163 - Remote Desktop Connectio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2" t="12848" r="14727" b="5940"/>
          <a:stretch/>
        </p:blipFill>
        <p:spPr>
          <a:xfrm>
            <a:off x="955961" y="1212272"/>
            <a:ext cx="7232074" cy="5569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What’s Happening Under the Hood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066800" y="4191000"/>
            <a:ext cx="5410200" cy="457200"/>
          </a:xfrm>
          <a:prstGeom prst="roundRect">
            <a:avLst>
              <a:gd name="adj" fmla="val 4766"/>
            </a:avLst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6798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72.28.136.163 - Remote Desktop Connectio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2" t="12848" r="14727" b="5940"/>
          <a:stretch/>
        </p:blipFill>
        <p:spPr>
          <a:xfrm>
            <a:off x="955961" y="1212272"/>
            <a:ext cx="7232074" cy="5569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What’s Happening Under the Hood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066800" y="4648200"/>
            <a:ext cx="6934200" cy="2057400"/>
          </a:xfrm>
          <a:prstGeom prst="roundRect">
            <a:avLst>
              <a:gd name="adj" fmla="val 4766"/>
            </a:avLst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128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Handling the Response (Next Steps)</a:t>
            </a:r>
            <a:endParaRPr lang="en-US" dirty="0"/>
          </a:p>
        </p:txBody>
      </p:sp>
      <p:pic>
        <p:nvPicPr>
          <p:cNvPr id="6" name="Picture 5" descr="172.28.136.163 - Remote Desktop Connectio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5" t="21454" r="29182" b="22667"/>
          <a:stretch/>
        </p:blipFill>
        <p:spPr>
          <a:xfrm>
            <a:off x="685800" y="1301581"/>
            <a:ext cx="7772399" cy="53082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Rounded Rectangle 8"/>
          <p:cNvSpPr/>
          <p:nvPr/>
        </p:nvSpPr>
        <p:spPr>
          <a:xfrm>
            <a:off x="914400" y="4114800"/>
            <a:ext cx="7467600" cy="2362200"/>
          </a:xfrm>
          <a:prstGeom prst="roundRect">
            <a:avLst>
              <a:gd name="adj" fmla="val 4766"/>
            </a:avLst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3799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of Joe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of CB</a:t>
            </a:r>
            <a:endParaRPr lang="en-US" dirty="0"/>
          </a:p>
        </p:txBody>
      </p:sp>
      <p:pic>
        <p:nvPicPr>
          <p:cNvPr id="27650" name="Picture 2" descr="http://ts3.mm.bing.net/images/thumbnail.aspx?q=1312541122614&amp;id=3f512b847cd1d7d0710db79e4e6da675&amp;url=http%3a%2f%2fconnectme.typepad.com%2fphotos%2funcategorized%2f2008%2f05%2f19%2fcb_radi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8600"/>
            <a:ext cx="28098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http://ts1.mm.bing.net/images/thumbnail.aspx?q=1360904660224&amp;id=fbdd835cc794018cba2dae35d45ac06b&amp;url=http%3a%2f%2f1.bp.blogspot.com%2f-Ge2wqrntabk%2fTjbx4PJ5SYI%2fAAAAAAAAAlE%2fKouQxNsryaI%2fs1600%2f79244-1_CountryJoeElectricMusicViny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812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41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78037"/>
            <a:ext cx="5336873" cy="606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17702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650" y="228600"/>
            <a:ext cx="5391150" cy="6199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58098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458200" cy="66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77862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6350"/>
            <a:ext cx="7687276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3928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pPr marL="109728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 is it?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76400"/>
            <a:ext cx="6411220" cy="333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8711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6934200" cy="6648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78981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548484" cy="6400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10568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28600"/>
            <a:ext cx="8939551" cy="6119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89091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End of presentation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of Joe</a:t>
            </a:r>
            <a:endParaRPr lang="en-US" dirty="0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590800"/>
            <a:ext cx="5410200" cy="347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335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3272104"/>
            <a:ext cx="5943600" cy="2133600"/>
          </a:xfrm>
        </p:spPr>
        <p:txBody>
          <a:bodyPr/>
          <a:lstStyle/>
          <a:p>
            <a:pPr marL="109728" indent="0">
              <a:buNone/>
            </a:pPr>
            <a:r>
              <a:rPr lang="en-US" dirty="0" smtClean="0"/>
              <a:t>No… it’s not a komodo dragon customizer.</a:t>
            </a:r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r>
              <a:rPr lang="en-US" sz="2000" dirty="0"/>
              <a:t>(That would be Photoshop)</a:t>
            </a:r>
          </a:p>
          <a:p>
            <a:pPr marL="109728" indent="0">
              <a:buNone/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Rebecca’s Shameless Plug For…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447800"/>
            <a:ext cx="45720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819400"/>
            <a:ext cx="2120900" cy="30390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029199"/>
            <a:ext cx="1625397" cy="16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35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029199"/>
            <a:ext cx="1625397" cy="162539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Visualize your code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410200" y="1028700"/>
            <a:ext cx="2743200" cy="381000"/>
          </a:xfrm>
        </p:spPr>
        <p:txBody>
          <a:bodyPr>
            <a:normAutofit lnSpcReduction="10000"/>
          </a:bodyPr>
          <a:lstStyle/>
          <a:p>
            <a:pPr marL="109728" indent="0">
              <a:buNone/>
            </a:pPr>
            <a:r>
              <a:rPr lang="en-US" sz="2000" dirty="0" smtClean="0">
                <a:solidFill>
                  <a:srgbClr val="00B050"/>
                </a:solidFill>
              </a:rPr>
              <a:t>Nifty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custom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colors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6" r="45408" b="7040"/>
          <a:stretch/>
        </p:blipFill>
        <p:spPr>
          <a:xfrm>
            <a:off x="152400" y="1143000"/>
            <a:ext cx="4251758" cy="51054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81" r="41794" b="3428"/>
          <a:stretch/>
        </p:blipFill>
        <p:spPr>
          <a:xfrm>
            <a:off x="1940376" y="1600200"/>
            <a:ext cx="4252005" cy="47244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1" r="25284" b="2056"/>
          <a:stretch/>
        </p:blipFill>
        <p:spPr>
          <a:xfrm>
            <a:off x="3700329" y="1905000"/>
            <a:ext cx="5211992" cy="48384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985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600"/>
                            </p:stCondLst>
                            <p:childTnLst>
                              <p:par>
                                <p:cTn id="12" presetID="3" presetClass="emph" presetSubtype="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3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9"/>
            <a:ext cx="3657600" cy="3471672"/>
          </a:xfrm>
        </p:spPr>
        <p:txBody>
          <a:bodyPr/>
          <a:lstStyle/>
          <a:p>
            <a:pPr marL="109728" indent="0">
              <a:buNone/>
            </a:pPr>
            <a:r>
              <a:rPr lang="en-US" dirty="0" smtClean="0"/>
              <a:t>It’s not JUST for visuals</a:t>
            </a:r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 smtClean="0"/>
          </a:p>
          <a:p>
            <a:pPr marL="109728" indent="0" algn="r">
              <a:buNone/>
            </a:pPr>
            <a:r>
              <a:rPr lang="en-US" dirty="0" smtClean="0"/>
              <a:t>Handles virtually ANY coding language…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Tasty Options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300" y="76200"/>
            <a:ext cx="4762500" cy="663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029199"/>
            <a:ext cx="1625397" cy="16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7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Watch your language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54" t="3887" r="4187" b="11901"/>
          <a:stretch/>
        </p:blipFill>
        <p:spPr>
          <a:xfrm>
            <a:off x="5029200" y="1600200"/>
            <a:ext cx="3761573" cy="4779665"/>
          </a:xfrm>
        </p:spPr>
      </p:pic>
      <p:sp>
        <p:nvSpPr>
          <p:cNvPr id="7" name="TextBox 6"/>
          <p:cNvSpPr txBox="1"/>
          <p:nvPr/>
        </p:nvSpPr>
        <p:spPr>
          <a:xfrm>
            <a:off x="381000" y="1524000"/>
            <a:ext cx="426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…Even the developing ones.</a:t>
            </a:r>
          </a:p>
          <a:p>
            <a:endParaRPr lang="en-US" sz="2000" dirty="0"/>
          </a:p>
          <a:p>
            <a:r>
              <a:rPr lang="en-US" sz="2000" dirty="0" smtClean="0"/>
              <a:t>And it keeps up to date. </a:t>
            </a:r>
            <a:endParaRPr lang="en-US" sz="2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5" b="22757"/>
          <a:stretch/>
        </p:blipFill>
        <p:spPr bwMode="auto">
          <a:xfrm>
            <a:off x="457199" y="2743200"/>
            <a:ext cx="3667125" cy="2025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029199"/>
            <a:ext cx="1625397" cy="16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0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371600"/>
            <a:ext cx="3505200" cy="1905000"/>
          </a:xfrm>
        </p:spPr>
        <p:txBody>
          <a:bodyPr>
            <a:normAutofit fontScale="85000" lnSpcReduction="20000"/>
          </a:bodyPr>
          <a:lstStyle/>
          <a:p>
            <a:pPr marL="109728" indent="0">
              <a:buNone/>
            </a:pPr>
            <a:r>
              <a:rPr lang="en-US" dirty="0" smtClean="0"/>
              <a:t>It knows your variables, functions, etc.</a:t>
            </a:r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r>
              <a:rPr lang="en-US" sz="2100" i="1" dirty="0" smtClean="0">
                <a:solidFill>
                  <a:schemeClr val="accent4">
                    <a:lumMod val="75000"/>
                  </a:schemeClr>
                </a:solidFill>
              </a:rPr>
              <a:t>Komodo says: </a:t>
            </a:r>
            <a:r>
              <a:rPr lang="en-US" sz="2100" dirty="0" smtClean="0">
                <a:solidFill>
                  <a:schemeClr val="accent4">
                    <a:lumMod val="75000"/>
                  </a:schemeClr>
                </a:solidFill>
              </a:rPr>
              <a:t>Let me get that for you…</a:t>
            </a:r>
            <a:endParaRPr lang="en-US" sz="21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dirty="0" smtClean="0"/>
              <a:t>Code Intelligence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45" t="3614" r="4182" b="12025"/>
          <a:stretch/>
        </p:blipFill>
        <p:spPr>
          <a:xfrm>
            <a:off x="4495799" y="990600"/>
            <a:ext cx="4546363" cy="5785503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05" r="1776" b="13223"/>
          <a:stretch/>
        </p:blipFill>
        <p:spPr bwMode="auto">
          <a:xfrm>
            <a:off x="533400" y="3185733"/>
            <a:ext cx="3151262" cy="1691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029199"/>
            <a:ext cx="1625397" cy="16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0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029199"/>
            <a:ext cx="1625397" cy="162539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76600" y="4572000"/>
            <a:ext cx="2743200" cy="1143000"/>
          </a:xfrm>
        </p:spPr>
        <p:txBody>
          <a:bodyPr/>
          <a:lstStyle/>
          <a:p>
            <a:r>
              <a:rPr lang="en-US" dirty="0" smtClean="0"/>
              <a:t>That’s all.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981200"/>
            <a:ext cx="2619375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452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229600" cy="1143000"/>
          </a:xfrm>
        </p:spPr>
        <p:txBody>
          <a:bodyPr/>
          <a:lstStyle/>
          <a:p>
            <a:r>
              <a:rPr lang="en-US" dirty="0" smtClean="0"/>
              <a:t>The Domain Object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066800"/>
            <a:ext cx="5867400" cy="5075087"/>
          </a:xfrm>
        </p:spPr>
      </p:pic>
    </p:spTree>
    <p:extLst>
      <p:ext uri="{BB962C8B-B14F-4D97-AF65-F5344CB8AC3E}">
        <p14:creationId xmlns:p14="http://schemas.microsoft.com/office/powerpoint/2010/main" val="46320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Interface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19200"/>
            <a:ext cx="8748632" cy="3505200"/>
          </a:xfrm>
        </p:spPr>
      </p:pic>
    </p:spTree>
    <p:extLst>
      <p:ext uri="{BB962C8B-B14F-4D97-AF65-F5344CB8AC3E}">
        <p14:creationId xmlns:p14="http://schemas.microsoft.com/office/powerpoint/2010/main" val="390093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38200"/>
          </a:xfrm>
        </p:spPr>
        <p:txBody>
          <a:bodyPr/>
          <a:lstStyle/>
          <a:p>
            <a:r>
              <a:rPr lang="en-US" dirty="0" smtClean="0"/>
              <a:t>Mock Repository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85800"/>
            <a:ext cx="3609628" cy="525780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999" y="762000"/>
            <a:ext cx="476954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9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Mock Repository in a Unit Test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524000"/>
            <a:ext cx="5544274" cy="3657600"/>
          </a:xfrm>
        </p:spPr>
      </p:pic>
    </p:spTree>
    <p:extLst>
      <p:ext uri="{BB962C8B-B14F-4D97-AF65-F5344CB8AC3E}">
        <p14:creationId xmlns:p14="http://schemas.microsoft.com/office/powerpoint/2010/main" val="267945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443</TotalTime>
  <Words>600</Words>
  <Application>Microsoft Office PowerPoint</Application>
  <PresentationFormat>On-screen Show (4:3)</PresentationFormat>
  <Paragraphs>147</Paragraphs>
  <Slides>59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Concourse</vt:lpstr>
      <vt:lpstr>Pimp Out My Code:</vt:lpstr>
      <vt:lpstr>Who dat?</vt:lpstr>
      <vt:lpstr>Start of CN</vt:lpstr>
      <vt:lpstr>The Repository Pattern</vt:lpstr>
      <vt:lpstr>So what is it?</vt:lpstr>
      <vt:lpstr>The Domain Object</vt:lpstr>
      <vt:lpstr>Repository Interface</vt:lpstr>
      <vt:lpstr>Mock Repository</vt:lpstr>
      <vt:lpstr>Using Mock Repository in a Unit Test</vt:lpstr>
      <vt:lpstr>End of CN</vt:lpstr>
      <vt:lpstr>don-E</vt:lpstr>
      <vt:lpstr>Rules</vt:lpstr>
      <vt:lpstr>Complex mappings</vt:lpstr>
      <vt:lpstr>SQL Function</vt:lpstr>
      <vt:lpstr>Validating Items</vt:lpstr>
      <vt:lpstr>AND CLAUSE</vt:lpstr>
      <vt:lpstr>OR CLAUSE</vt:lpstr>
      <vt:lpstr>COMPLEX CLAUSE</vt:lpstr>
      <vt:lpstr>COSMETICS</vt:lpstr>
      <vt:lpstr>Results</vt:lpstr>
      <vt:lpstr>Make pretty</vt:lpstr>
      <vt:lpstr>End of don-E </vt:lpstr>
      <vt:lpstr>Luis</vt:lpstr>
      <vt:lpstr>ScholarshipRequirementClass</vt:lpstr>
      <vt:lpstr>Wizard Class</vt:lpstr>
      <vt:lpstr>SetUpScholarshipReqs</vt:lpstr>
      <vt:lpstr>SetUpStudentAttributes</vt:lpstr>
      <vt:lpstr>GetNextQuestion</vt:lpstr>
      <vt:lpstr>GateAttributesNotLive</vt:lpstr>
      <vt:lpstr>Sort List</vt:lpstr>
      <vt:lpstr>CheckGate</vt:lpstr>
      <vt:lpstr>Power Bar</vt:lpstr>
      <vt:lpstr>End of Luis</vt:lpstr>
      <vt:lpstr>Mack on Numbers </vt:lpstr>
      <vt:lpstr>Matrix Checkbox Tricks</vt:lpstr>
      <vt:lpstr>End of Mack</vt:lpstr>
      <vt:lpstr>Quick Connect API</vt:lpstr>
      <vt:lpstr>Making the Call (Next Steps)</vt:lpstr>
      <vt:lpstr>What’s Happening Under the Hood</vt:lpstr>
      <vt:lpstr>What’s Happening Under the Hood</vt:lpstr>
      <vt:lpstr>What’s Happening Under the Hood</vt:lpstr>
      <vt:lpstr>What’s Happening Under the Hood</vt:lpstr>
      <vt:lpstr>What’s Happening Under the Hood</vt:lpstr>
      <vt:lpstr>Handling the Response (Next Steps)</vt:lpstr>
      <vt:lpstr>End of CB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 of Joe</vt:lpstr>
      <vt:lpstr>Rebecca’s Shameless Plug For…</vt:lpstr>
      <vt:lpstr>Visualize your code</vt:lpstr>
      <vt:lpstr>Tasty Options</vt:lpstr>
      <vt:lpstr>Watch your language</vt:lpstr>
      <vt:lpstr>Code Intelligence</vt:lpstr>
      <vt:lpstr>That’s all.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Stupid Human Tricks</dc:title>
  <dc:creator>don-E Merson</dc:creator>
  <cp:lastModifiedBy>Donald Merson</cp:lastModifiedBy>
  <cp:revision>47</cp:revision>
  <dcterms:created xsi:type="dcterms:W3CDTF">2011-11-10T16:04:40Z</dcterms:created>
  <dcterms:modified xsi:type="dcterms:W3CDTF">2011-12-07T22:36:28Z</dcterms:modified>
</cp:coreProperties>
</file>